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3"/>
  </p:notesMasterIdLst>
  <p:sldIdLst>
    <p:sldId id="256" r:id="rId3"/>
    <p:sldId id="257" r:id="rId4"/>
    <p:sldId id="287" r:id="rId5"/>
    <p:sldId id="258" r:id="rId6"/>
    <p:sldId id="261" r:id="rId7"/>
    <p:sldId id="262" r:id="rId8"/>
    <p:sldId id="263" r:id="rId9"/>
    <p:sldId id="264" r:id="rId10"/>
    <p:sldId id="266" r:id="rId11"/>
    <p:sldId id="286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Josefin Sans" pitchFamily="2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verpass Black" panose="020B0604020202020204" charset="0"/>
      <p:bold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FEBD6-F4AC-431F-B430-E83BEE04F5DC}">
  <a:tblStyle styleId="{105FEBD6-F4AC-431F-B430-E83BEE04F5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a7274a182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a7274a182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5" r:id="rId11"/>
    <p:sldLayoutId id="2147483666" r:id="rId12"/>
    <p:sldLayoutId id="2147483671" r:id="rId13"/>
    <p:sldLayoutId id="2147483672" r:id="rId14"/>
    <p:sldLayoutId id="2147483675" r:id="rId15"/>
    <p:sldLayoutId id="2147483677" r:id="rId16"/>
    <p:sldLayoutId id="2147483678" r:id="rId17"/>
    <p:sldLayoutId id="2147483680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slide" Target="slide5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SQL</a:t>
            </a:r>
            <a:br>
              <a:rPr lang="en-US" dirty="0"/>
            </a:br>
            <a:r>
              <a:rPr lang="en-US" sz="2800" dirty="0"/>
              <a:t>College of Computing Student Databases Project</a:t>
            </a:r>
            <a:endParaRPr sz="2800"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4"/>
            <a:ext cx="7730826" cy="1490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68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SELECT </a:t>
            </a:r>
            <a:r>
              <a:rPr lang="en-US" sz="1000" dirty="0" err="1"/>
              <a:t>std.std_id</a:t>
            </a:r>
            <a:r>
              <a:rPr lang="en-US" sz="1000" dirty="0"/>
              <a:t>, </a:t>
            </a:r>
            <a:r>
              <a:rPr lang="en-US" sz="1000" dirty="0" err="1"/>
              <a:t>std.std_name,register.sem</a:t>
            </a:r>
            <a:r>
              <a:rPr lang="en-US" sz="1000" dirty="0"/>
              <a:t> ,</a:t>
            </a:r>
            <a:r>
              <a:rPr lang="en-US" sz="1000" dirty="0" err="1"/>
              <a:t>course.course_nameFROM</a:t>
            </a:r>
            <a:r>
              <a:rPr lang="en-US" sz="1000" dirty="0"/>
              <a:t> std, </a:t>
            </a:r>
            <a:r>
              <a:rPr lang="en-US" sz="1000" dirty="0" err="1"/>
              <a:t>register,coursewHERE</a:t>
            </a:r>
            <a:r>
              <a:rPr lang="en-US" sz="1000" dirty="0"/>
              <a:t> </a:t>
            </a:r>
            <a:r>
              <a:rPr lang="en-US" sz="1000" dirty="0" err="1"/>
              <a:t>std.std_id</a:t>
            </a:r>
            <a:r>
              <a:rPr lang="en-US" sz="1000" dirty="0"/>
              <a:t> = </a:t>
            </a:r>
            <a:r>
              <a:rPr lang="en-US" sz="1000" dirty="0" err="1"/>
              <a:t>register.std_id</a:t>
            </a:r>
            <a:r>
              <a:rPr lang="en-US" sz="1000" dirty="0"/>
              <a:t> AND </a:t>
            </a:r>
            <a:r>
              <a:rPr lang="en-US" sz="1000" dirty="0" err="1"/>
              <a:t>register.course_id</a:t>
            </a:r>
            <a:r>
              <a:rPr lang="en-US" sz="1000" dirty="0"/>
              <a:t> = </a:t>
            </a:r>
            <a:r>
              <a:rPr lang="en-US" sz="1000" dirty="0" err="1"/>
              <a:t>course.course_id</a:t>
            </a:r>
            <a:r>
              <a:rPr lang="en-US" sz="1000" dirty="0"/>
              <a:t>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grpSp>
        <p:nvGrpSpPr>
          <p:cNvPr id="3126" name="Google Shape;3126;p68"/>
          <p:cNvGrpSpPr/>
          <p:nvPr/>
        </p:nvGrpSpPr>
        <p:grpSpPr>
          <a:xfrm>
            <a:off x="4256699" y="183042"/>
            <a:ext cx="2506601" cy="1909097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724603" y="1255690"/>
            <a:ext cx="3181800" cy="985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SA" dirty="0"/>
              <a:t>عرض الارتباط بين </a:t>
            </a:r>
            <a:r>
              <a:rPr lang="ar-SA" dirty="0" err="1"/>
              <a:t>جدوال</a:t>
            </a:r>
            <a:r>
              <a:rPr lang="ar-SA" dirty="0"/>
              <a:t> :</a:t>
            </a:r>
            <a:endParaRPr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97675E52-00BF-D905-48A1-7A98119E9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7" t="10983" r="-6671" b="17794"/>
          <a:stretch/>
        </p:blipFill>
        <p:spPr>
          <a:xfrm>
            <a:off x="4399112" y="288095"/>
            <a:ext cx="2450296" cy="1407875"/>
          </a:xfrm>
          <a:prstGeom prst="rect">
            <a:avLst/>
          </a:prstGeom>
        </p:spPr>
      </p:pic>
      <p:grpSp>
        <p:nvGrpSpPr>
          <p:cNvPr id="11" name="Google Shape;3126;p68">
            <a:extLst>
              <a:ext uri="{FF2B5EF4-FFF2-40B4-BE49-F238E27FC236}">
                <a16:creationId xmlns:a16="http://schemas.microsoft.com/office/drawing/2014/main" id="{18375B69-2FEE-78C2-3D1B-9791B0CBEC40}"/>
              </a:ext>
            </a:extLst>
          </p:cNvPr>
          <p:cNvGrpSpPr/>
          <p:nvPr/>
        </p:nvGrpSpPr>
        <p:grpSpPr>
          <a:xfrm>
            <a:off x="4512130" y="2971284"/>
            <a:ext cx="2506601" cy="1909097"/>
            <a:chOff x="3578510" y="1419647"/>
            <a:chExt cx="4021500" cy="3062887"/>
          </a:xfrm>
        </p:grpSpPr>
        <p:sp>
          <p:nvSpPr>
            <p:cNvPr id="12" name="Google Shape;3127;p68">
              <a:extLst>
                <a:ext uri="{FF2B5EF4-FFF2-40B4-BE49-F238E27FC236}">
                  <a16:creationId xmlns:a16="http://schemas.microsoft.com/office/drawing/2014/main" id="{F068872D-9047-FB59-79D5-BF2F8D4BF371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28;p68">
              <a:extLst>
                <a:ext uri="{FF2B5EF4-FFF2-40B4-BE49-F238E27FC236}">
                  <a16:creationId xmlns:a16="http://schemas.microsoft.com/office/drawing/2014/main" id="{563C0AF1-A51E-7344-22A5-8FDC61127C49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29;p68">
              <a:extLst>
                <a:ext uri="{FF2B5EF4-FFF2-40B4-BE49-F238E27FC236}">
                  <a16:creationId xmlns:a16="http://schemas.microsoft.com/office/drawing/2014/main" id="{1DC8BF11-8DA9-53E2-FE09-6AB07325280B}"/>
                </a:ext>
              </a:extLst>
            </p:cNvPr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" name="Google Shape;3130;p68">
              <a:extLst>
                <a:ext uri="{FF2B5EF4-FFF2-40B4-BE49-F238E27FC236}">
                  <a16:creationId xmlns:a16="http://schemas.microsoft.com/office/drawing/2014/main" id="{0A09C037-3A23-2247-3B7F-4BA7449615A8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مستطيل 1">
            <a:extLst>
              <a:ext uri="{FF2B5EF4-FFF2-40B4-BE49-F238E27FC236}">
                <a16:creationId xmlns:a16="http://schemas.microsoft.com/office/drawing/2014/main" id="{3B804003-2568-0DD6-D2D2-90AB74181C34}"/>
              </a:ext>
            </a:extLst>
          </p:cNvPr>
          <p:cNvSpPr/>
          <p:nvPr/>
        </p:nvSpPr>
        <p:spPr>
          <a:xfrm>
            <a:off x="804930" y="3528811"/>
            <a:ext cx="3101473" cy="123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1050" dirty="0"/>
              <a:t>SELECT </a:t>
            </a:r>
            <a:r>
              <a:rPr lang="en-US" sz="1050" dirty="0" err="1"/>
              <a:t>teach.col_id</a:t>
            </a:r>
            <a:r>
              <a:rPr lang="en-US" sz="1050" dirty="0"/>
              <a:t>, </a:t>
            </a:r>
            <a:r>
              <a:rPr lang="en-US" sz="1050" dirty="0" err="1"/>
              <a:t>teach.teach_name,college.col_name,college.department</a:t>
            </a:r>
            <a:r>
              <a:rPr lang="en-US" sz="1050" dirty="0"/>
              <a:t> ,</a:t>
            </a:r>
            <a:r>
              <a:rPr lang="en-US" sz="1050" dirty="0" err="1"/>
              <a:t>course.course_nameFROM</a:t>
            </a:r>
            <a:r>
              <a:rPr lang="en-US" sz="1050" dirty="0"/>
              <a:t> </a:t>
            </a:r>
            <a:r>
              <a:rPr lang="en-US" sz="1050" dirty="0" err="1"/>
              <a:t>teach,college,coursewHERE</a:t>
            </a:r>
            <a:r>
              <a:rPr lang="en-US" sz="1050" dirty="0"/>
              <a:t> </a:t>
            </a:r>
            <a:r>
              <a:rPr lang="en-US" sz="1050" dirty="0" err="1"/>
              <a:t>teach.col_id</a:t>
            </a:r>
            <a:r>
              <a:rPr lang="en-US" sz="1050" dirty="0"/>
              <a:t> = </a:t>
            </a:r>
            <a:r>
              <a:rPr lang="en-US" sz="1050" dirty="0" err="1"/>
              <a:t>college.col_idAND</a:t>
            </a:r>
            <a:r>
              <a:rPr lang="en-US" sz="1050" dirty="0"/>
              <a:t> </a:t>
            </a:r>
            <a:r>
              <a:rPr lang="en-US" sz="1050" dirty="0" err="1"/>
              <a:t>teach.course_id</a:t>
            </a:r>
            <a:r>
              <a:rPr lang="en-US" sz="1050" dirty="0"/>
              <a:t> = </a:t>
            </a:r>
            <a:r>
              <a:rPr lang="en-US" sz="1050" dirty="0" err="1"/>
              <a:t>course.course_id</a:t>
            </a:r>
            <a:r>
              <a:rPr lang="en-US" sz="1050" dirty="0"/>
              <a:t>;</a:t>
            </a:r>
            <a:endParaRPr lang="ar-SA" sz="105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80C0437-F80A-2DBE-049E-9AA96D3E6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238" y="3101839"/>
            <a:ext cx="2336440" cy="13284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39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Identification of students and subject.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Determine the relationships between them.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Connecting tables.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dirty="0"/>
              <a:t>Results review.</a:t>
            </a:r>
            <a:endParaRPr sz="2800" dirty="0"/>
          </a:p>
        </p:txBody>
      </p:sp>
      <p:sp>
        <p:nvSpPr>
          <p:cNvPr id="2136" name="Google Shape;2136;p3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Steps</a:t>
            </a:r>
            <a:r>
              <a:rPr lang="ar-SA" dirty="0"/>
              <a:t>: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نص 1">
            <a:extLst>
              <a:ext uri="{FF2B5EF4-FFF2-40B4-BE49-F238E27FC236}">
                <a16:creationId xmlns:a16="http://schemas.microsoft.com/office/drawing/2014/main" id="{498616E2-EB1C-580C-4E4F-C495BD1D4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bg2"/>
                </a:solidFill>
              </a:rPr>
              <a:t>Std: ID(#std_id),NAME(std_name ),level(</a:t>
            </a:r>
            <a:r>
              <a:rPr lang="en-US" sz="1600" b="1" dirty="0" err="1">
                <a:solidFill>
                  <a:schemeClr val="bg2"/>
                </a:solidFill>
              </a:rPr>
              <a:t>std_level</a:t>
            </a:r>
            <a:r>
              <a:rPr lang="en-US" sz="1600" b="1" dirty="0">
                <a:solidFill>
                  <a:schemeClr val="bg2"/>
                </a:solidFill>
              </a:rPr>
              <a:t>).</a:t>
            </a:r>
          </a:p>
          <a:p>
            <a:r>
              <a:rPr lang="en-US" sz="1600" b="1" dirty="0" err="1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Course:ID</a:t>
            </a:r>
            <a:r>
              <a:rPr lang="en-US" sz="1600" b="1" dirty="0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(#course_id )NAME (</a:t>
            </a:r>
            <a:r>
              <a:rPr lang="en-US" sz="1600" b="1" dirty="0" err="1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course_name</a:t>
            </a:r>
            <a:r>
              <a:rPr lang="en-US" sz="1600" b="1" dirty="0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),hours(</a:t>
            </a:r>
            <a:r>
              <a:rPr lang="en-US" sz="1600" b="1" dirty="0" err="1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course_hours</a:t>
            </a:r>
            <a:r>
              <a:rPr lang="en-US" sz="1600" b="1" dirty="0">
                <a:solidFill>
                  <a:schemeClr val="bg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)</a:t>
            </a:r>
          </a:p>
          <a:p>
            <a:r>
              <a:rPr lang="en-US" sz="1600" b="1" dirty="0" err="1">
                <a:solidFill>
                  <a:schemeClr val="bg2"/>
                </a:solidFill>
              </a:rPr>
              <a:t>College:ID</a:t>
            </a:r>
            <a:r>
              <a:rPr lang="en-US" sz="1600" b="1" dirty="0">
                <a:solidFill>
                  <a:schemeClr val="bg2"/>
                </a:solidFill>
              </a:rPr>
              <a:t>(#col_id ) NAME(</a:t>
            </a:r>
            <a:r>
              <a:rPr lang="en-US" sz="1600" b="1" dirty="0" err="1">
                <a:solidFill>
                  <a:schemeClr val="bg2"/>
                </a:solidFill>
              </a:rPr>
              <a:t>col_name</a:t>
            </a:r>
            <a:r>
              <a:rPr lang="en-US" sz="1600" b="1" dirty="0">
                <a:solidFill>
                  <a:schemeClr val="bg2"/>
                </a:solidFill>
              </a:rPr>
              <a:t>), department (department)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 register(</a:t>
            </a:r>
            <a:r>
              <a:rPr lang="en-US" sz="1600" b="1" dirty="0" err="1">
                <a:solidFill>
                  <a:schemeClr val="bg2"/>
                </a:solidFill>
              </a:rPr>
              <a:t>std_id</a:t>
            </a:r>
            <a:r>
              <a:rPr lang="en-US" sz="1600" b="1" dirty="0">
                <a:solidFill>
                  <a:schemeClr val="bg2"/>
                </a:solidFill>
              </a:rPr>
              <a:t> number ,foreign key(</a:t>
            </a:r>
            <a:r>
              <a:rPr lang="en-US" sz="1600" b="1" dirty="0" err="1">
                <a:solidFill>
                  <a:schemeClr val="bg2"/>
                </a:solidFill>
              </a:rPr>
              <a:t>std_id</a:t>
            </a:r>
            <a:r>
              <a:rPr lang="en-US" sz="1600" b="1" dirty="0">
                <a:solidFill>
                  <a:schemeClr val="bg2"/>
                </a:solidFill>
              </a:rPr>
              <a:t>)references std(</a:t>
            </a:r>
            <a:r>
              <a:rPr lang="en-US" sz="1600" b="1" dirty="0" err="1">
                <a:solidFill>
                  <a:schemeClr val="bg2"/>
                </a:solidFill>
              </a:rPr>
              <a:t>std_id</a:t>
            </a:r>
            <a:r>
              <a:rPr lang="en-US" sz="1600" b="1" dirty="0">
                <a:solidFill>
                  <a:schemeClr val="bg2"/>
                </a:solidFill>
              </a:rPr>
              <a:t>),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number,foreign</a:t>
            </a:r>
            <a:r>
              <a:rPr lang="en-US" sz="1600" b="1" dirty="0">
                <a:solidFill>
                  <a:schemeClr val="bg2"/>
                </a:solidFill>
              </a:rPr>
              <a:t> key(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)references course(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) ,year </a:t>
            </a:r>
            <a:r>
              <a:rPr lang="en-US" sz="1600" b="1" dirty="0" err="1">
                <a:solidFill>
                  <a:schemeClr val="bg2"/>
                </a:solidFill>
              </a:rPr>
              <a:t>number,sem</a:t>
            </a:r>
            <a:r>
              <a:rPr lang="en-US" sz="1600" b="1" dirty="0">
                <a:solidFill>
                  <a:schemeClr val="bg2"/>
                </a:solidFill>
              </a:rPr>
              <a:t> number)</a:t>
            </a:r>
          </a:p>
          <a:p>
            <a:r>
              <a:rPr lang="en-US" sz="1600" b="1" dirty="0">
                <a:solidFill>
                  <a:schemeClr val="bg2"/>
                </a:solidFill>
              </a:rPr>
              <a:t>teach(</a:t>
            </a:r>
            <a:r>
              <a:rPr lang="en-US" sz="1600" b="1" dirty="0" err="1">
                <a:solidFill>
                  <a:schemeClr val="bg2"/>
                </a:solidFill>
              </a:rPr>
              <a:t>col_id</a:t>
            </a:r>
            <a:r>
              <a:rPr lang="en-US" sz="1600" b="1" dirty="0">
                <a:solidFill>
                  <a:schemeClr val="bg2"/>
                </a:solidFill>
              </a:rPr>
              <a:t> number, foreign key(</a:t>
            </a:r>
            <a:r>
              <a:rPr lang="en-US" sz="1600" b="1" dirty="0" err="1">
                <a:solidFill>
                  <a:schemeClr val="bg2"/>
                </a:solidFill>
              </a:rPr>
              <a:t>col_id</a:t>
            </a:r>
            <a:r>
              <a:rPr lang="en-US" sz="1600" b="1" dirty="0">
                <a:solidFill>
                  <a:schemeClr val="bg2"/>
                </a:solidFill>
              </a:rPr>
              <a:t>)references college(</a:t>
            </a:r>
            <a:r>
              <a:rPr lang="en-US" sz="1600" b="1" dirty="0" err="1">
                <a:solidFill>
                  <a:schemeClr val="bg2"/>
                </a:solidFill>
              </a:rPr>
              <a:t>col_id</a:t>
            </a:r>
            <a:r>
              <a:rPr lang="en-US" sz="1600" b="1" dirty="0">
                <a:solidFill>
                  <a:schemeClr val="bg2"/>
                </a:solidFill>
              </a:rPr>
              <a:t>),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number,foreign</a:t>
            </a:r>
            <a:r>
              <a:rPr lang="en-US" sz="1600" b="1" dirty="0">
                <a:solidFill>
                  <a:schemeClr val="bg2"/>
                </a:solidFill>
              </a:rPr>
              <a:t> key(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 )references course(</a:t>
            </a:r>
            <a:r>
              <a:rPr lang="en-US" sz="1600" b="1" dirty="0" err="1">
                <a:solidFill>
                  <a:schemeClr val="bg2"/>
                </a:solidFill>
              </a:rPr>
              <a:t>course_id</a:t>
            </a:r>
            <a:r>
              <a:rPr lang="en-US" sz="1600" b="1" dirty="0">
                <a:solidFill>
                  <a:schemeClr val="bg2"/>
                </a:solidFill>
              </a:rPr>
              <a:t> ),</a:t>
            </a:r>
            <a:r>
              <a:rPr lang="en-US" sz="1600" b="1" dirty="0" err="1">
                <a:solidFill>
                  <a:schemeClr val="bg2"/>
                </a:solidFill>
              </a:rPr>
              <a:t>teach_number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number,teach_name</a:t>
            </a:r>
            <a:r>
              <a:rPr lang="en-US" sz="1600" b="1" dirty="0">
                <a:solidFill>
                  <a:schemeClr val="bg2"/>
                </a:solidFill>
              </a:rPr>
              <a:t> varchar)</a:t>
            </a:r>
            <a:br>
              <a:rPr lang="en-US" sz="1600" b="1" dirty="0">
                <a:solidFill>
                  <a:schemeClr val="bg2"/>
                </a:solidFill>
              </a:rPr>
            </a:br>
            <a:endParaRPr lang="en-US" sz="1600" b="1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Std to register.. one to many</a:t>
            </a:r>
          </a:p>
          <a:p>
            <a:r>
              <a:rPr lang="en-US" sz="12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 to register.. one to many</a:t>
            </a:r>
          </a:p>
          <a:p>
            <a:r>
              <a:rPr lang="en-US" sz="12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College to teach.. one to many</a:t>
            </a:r>
          </a:p>
          <a:p>
            <a:r>
              <a:rPr lang="en-US" sz="12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 to teach.. one to many</a:t>
            </a:r>
          </a:p>
          <a:p>
            <a:endParaRPr lang="en-US" sz="12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  <a:p>
            <a:endParaRPr lang="ar-SA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E2241D04-CE60-2CB7-5DD0-0D69DEA3D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  <a:r>
              <a:rPr lang="ar-SA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5894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things used</a:t>
            </a:r>
            <a:r>
              <a:rPr lang="ar-SA" dirty="0"/>
              <a:t>:</a:t>
            </a:r>
            <a:endParaRPr dirty="0"/>
          </a:p>
        </p:txBody>
      </p:sp>
      <p:pic>
        <p:nvPicPr>
          <p:cNvPr id="2143" name="Google Shape;2143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2543294" y="2516248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3294245" y="1601696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2424099" y="2546300"/>
            <a:ext cx="1036800" cy="674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select * from --</a:t>
            </a:r>
            <a:endParaRPr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table content</a:t>
            </a:r>
            <a:endParaRPr dirty="0"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create table -- ( </a:t>
            </a:r>
            <a:r>
              <a:rPr lang="en-US" dirty="0"/>
              <a:t>) </a:t>
            </a:r>
            <a:endParaRPr dirty="0"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table</a:t>
            </a:r>
            <a:endParaRPr dirty="0"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insert into --- values()</a:t>
            </a:r>
            <a:endParaRPr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Enter data into a table</a:t>
            </a:r>
            <a:endParaRPr dirty="0"/>
          </a:p>
        </p:txBody>
      </p:sp>
      <p:sp>
        <p:nvSpPr>
          <p:cNvPr id="5" name="عنوان فرعي 4">
            <a:extLst>
              <a:ext uri="{FF2B5EF4-FFF2-40B4-BE49-F238E27FC236}">
                <a16:creationId xmlns:a16="http://schemas.microsoft.com/office/drawing/2014/main" id="{E992D1BF-6BFB-4C7C-7E32-D61D274C8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245" y="2590751"/>
            <a:ext cx="2687002" cy="1799946"/>
          </a:xfrm>
        </p:spPr>
        <p:txBody>
          <a:bodyPr/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SELECT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std.std_id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std.std_name,register.sem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,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course.course_nameFROM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std,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register,coursewHERE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std.std_id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register.std_id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register.course_id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 = </a:t>
            </a:r>
            <a:r>
              <a:rPr lang="en-US" sz="900" dirty="0" err="1">
                <a:solidFill>
                  <a:schemeClr val="accent2">
                    <a:lumMod val="75000"/>
                  </a:schemeClr>
                </a:solidFill>
              </a:rPr>
              <a:t>course.course_id</a:t>
            </a:r>
            <a:r>
              <a:rPr lang="en-US" sz="900" dirty="0">
                <a:solidFill>
                  <a:schemeClr val="accent2">
                    <a:lumMod val="75000"/>
                  </a:schemeClr>
                </a:solidFill>
              </a:rPr>
              <a:t>;</a:t>
            </a:r>
          </a:p>
          <a:p>
            <a:r>
              <a:rPr lang="en-US" dirty="0"/>
              <a:t>View related tables</a:t>
            </a:r>
            <a:endParaRPr lang="ar-S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2868459"/>
            <a:ext cx="3852000" cy="2129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533265" y="573689"/>
            <a:ext cx="3852000" cy="8929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student schedule:</a:t>
            </a:r>
            <a:endParaRPr sz="1100" dirty="0"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1425406"/>
            <a:ext cx="3852000" cy="13115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create table std (</a:t>
            </a:r>
            <a:r>
              <a:rPr lang="en-US" sz="900" dirty="0" err="1"/>
              <a:t>std_id</a:t>
            </a:r>
            <a:r>
              <a:rPr lang="en-US" sz="900" dirty="0"/>
              <a:t> number primary </a:t>
            </a:r>
            <a:r>
              <a:rPr lang="en-US" sz="900" dirty="0" err="1"/>
              <a:t>key,std_name</a:t>
            </a:r>
            <a:r>
              <a:rPr lang="en-US" sz="900" dirty="0"/>
              <a:t> varchar2(20),</a:t>
            </a:r>
            <a:r>
              <a:rPr lang="en-US" sz="900" dirty="0" err="1"/>
              <a:t>std_level</a:t>
            </a:r>
            <a:r>
              <a:rPr lang="en-US" sz="900" dirty="0"/>
              <a:t> number)</a:t>
            </a:r>
            <a:br>
              <a:rPr lang="en-US" sz="900" dirty="0"/>
            </a:br>
            <a:r>
              <a:rPr lang="en-US" sz="900" dirty="0"/>
              <a:t> insert into std values (431,'Bushra',3) </a:t>
            </a:r>
            <a:br>
              <a:rPr lang="en-US" sz="900" dirty="0"/>
            </a:br>
            <a:r>
              <a:rPr lang="en-US" sz="900" dirty="0"/>
              <a:t>insert into std values (432,'Ali’,2)</a:t>
            </a:r>
            <a:br>
              <a:rPr lang="en-US" sz="900" dirty="0"/>
            </a:br>
            <a:r>
              <a:rPr lang="en-US" sz="900" dirty="0"/>
              <a:t> insert into std  values (433,'Rahaf’,6)</a:t>
            </a:r>
            <a:br>
              <a:rPr lang="en-US" sz="900" dirty="0"/>
            </a:br>
            <a:r>
              <a:rPr lang="en-US" sz="900" dirty="0"/>
              <a:t> insert into std values (434,'Khalid’,7)</a:t>
            </a:r>
            <a:br>
              <a:rPr lang="en-US" sz="900" dirty="0"/>
            </a:br>
            <a:r>
              <a:rPr lang="en-US" sz="900" dirty="0"/>
              <a:t> select * from std</a:t>
            </a:r>
            <a:endParaRPr sz="9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C2FF204-149D-3C09-7215-98BDC218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977" y="2868459"/>
            <a:ext cx="2278577" cy="194326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صورة الشريحة 2">
                <a:extLst>
                  <a:ext uri="{FF2B5EF4-FFF2-40B4-BE49-F238E27FC236}">
                    <a16:creationId xmlns:a16="http://schemas.microsoft.com/office/drawing/2014/main" id="{302B9ACB-1D36-FD65-7427-7D6DA100DF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9640511"/>
                  </p:ext>
                </p:extLst>
              </p:nvPr>
            </p:nvGraphicFramePr>
            <p:xfrm>
              <a:off x="-1168052" y="2539643"/>
              <a:ext cx="2286000" cy="1285875"/>
            </p:xfrm>
            <a:graphic>
              <a:graphicData uri="http://schemas.microsoft.com/office/powerpoint/2016/slidezoom">
                <pslz:sldZm>
                  <pslz:sldZmObj sldId="261" cId="0">
                    <pslz:zmPr id="{0F62155A-56C4-4E54-B6BA-38E98F6503D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صورة الشريحة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02B9ACB-1D36-FD65-7427-7D6DA100DF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68052" y="2539643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159099" y="950825"/>
            <a:ext cx="4019383" cy="371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922398" y="1441286"/>
            <a:ext cx="3809095" cy="33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44"/>
          <p:cNvSpPr txBox="1"/>
          <p:nvPr/>
        </p:nvSpPr>
        <p:spPr>
          <a:xfrm>
            <a:off x="5028512" y="2240924"/>
            <a:ext cx="3059420" cy="242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4" name="Google Shape;2204;p44"/>
          <p:cNvSpPr txBox="1"/>
          <p:nvPr/>
        </p:nvSpPr>
        <p:spPr>
          <a:xfrm>
            <a:off x="1167258" y="1528624"/>
            <a:ext cx="3308150" cy="160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create table course (</a:t>
            </a:r>
            <a:r>
              <a:rPr lang="en-US" sz="10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course_id</a:t>
            </a: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number primary </a:t>
            </a:r>
            <a:r>
              <a:rPr lang="en-US" sz="10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key,course_name</a:t>
            </a: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varchar2(20),</a:t>
            </a:r>
            <a:r>
              <a:rPr lang="en-US" sz="1000" dirty="0" err="1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course_hours</a:t>
            </a: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number)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insert into course values (1,'SQL',2)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insert into course  values (2,'SQL’,4)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insert into course values (3,'SQL’,3)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insert into course  values (4,'SQL’,3)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 select * from course </a:t>
            </a:r>
            <a:endParaRPr sz="1000" dirty="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Course </a:t>
            </a:r>
            <a:r>
              <a:rPr lang="en-US" sz="3200" dirty="0"/>
              <a:t>schedule: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D83390BF-B1FB-E4EB-76DF-A7458342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571" y="2410152"/>
            <a:ext cx="2545301" cy="17527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College </a:t>
            </a:r>
            <a:r>
              <a:rPr lang="en-US" sz="3200" dirty="0"/>
              <a:t>schedule:</a:t>
            </a:r>
            <a:endParaRPr dirty="0"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26159" y="1105138"/>
            <a:ext cx="2336400" cy="2964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create table college(</a:t>
            </a:r>
            <a:r>
              <a:rPr lang="en-US" sz="900" dirty="0" err="1"/>
              <a:t>col_id</a:t>
            </a:r>
            <a:r>
              <a:rPr lang="en-US" sz="900" dirty="0"/>
              <a:t> number primary </a:t>
            </a:r>
            <a:r>
              <a:rPr lang="en-US" sz="900" dirty="0" err="1"/>
              <a:t>key,col_name</a:t>
            </a:r>
            <a:r>
              <a:rPr lang="en-US" sz="900" dirty="0"/>
              <a:t> varchar2(100),department  varchar2(20)) </a:t>
            </a:r>
            <a:br>
              <a:rPr lang="en-US" sz="900" dirty="0"/>
            </a:br>
            <a:r>
              <a:rPr lang="en-US" sz="900" dirty="0"/>
              <a:t> insert into college values (1,'College of Computing and Information </a:t>
            </a:r>
            <a:r>
              <a:rPr lang="en-US" sz="900" dirty="0" err="1"/>
              <a:t>Technology','AI</a:t>
            </a:r>
            <a:r>
              <a:rPr lang="en-US" sz="900" dirty="0"/>
              <a:t>’)</a:t>
            </a:r>
            <a:br>
              <a:rPr lang="en-US" sz="900" dirty="0"/>
            </a:br>
            <a:r>
              <a:rPr lang="en-US" sz="900" dirty="0"/>
              <a:t> insert into college  values (2,'College of Computing and Information </a:t>
            </a:r>
            <a:r>
              <a:rPr lang="en-US" sz="900" dirty="0" err="1"/>
              <a:t>Technology','CS</a:t>
            </a:r>
            <a:r>
              <a:rPr lang="en-US" sz="900" dirty="0"/>
              <a:t>’) </a:t>
            </a:r>
            <a:br>
              <a:rPr lang="en-US" sz="900" dirty="0"/>
            </a:br>
            <a:r>
              <a:rPr lang="en-US" sz="900" dirty="0"/>
              <a:t>insert into college values (3,'College of Computing and Information </a:t>
            </a:r>
            <a:r>
              <a:rPr lang="en-US" sz="900" dirty="0" err="1"/>
              <a:t>Technology','IS</a:t>
            </a:r>
            <a:r>
              <a:rPr lang="en-US" sz="900" dirty="0"/>
              <a:t>’) </a:t>
            </a:r>
            <a:br>
              <a:rPr lang="en-US" sz="900" dirty="0"/>
            </a:br>
            <a:r>
              <a:rPr lang="en-US" sz="900" dirty="0"/>
              <a:t>insert into college values (4,'College of Computing and Information </a:t>
            </a:r>
            <a:r>
              <a:rPr lang="en-US" sz="900" dirty="0" err="1"/>
              <a:t>Technology','IT</a:t>
            </a:r>
            <a:r>
              <a:rPr lang="en-US" sz="900" dirty="0"/>
              <a:t>’)</a:t>
            </a:r>
            <a:br>
              <a:rPr lang="en-US" sz="900" dirty="0"/>
            </a:br>
            <a:r>
              <a:rPr lang="en-US" sz="900" dirty="0"/>
              <a:t> select * from  college</a:t>
            </a:r>
            <a:endParaRPr sz="900" dirty="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56B3666C-9C12-0917-FC40-9C482872B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14" y="3117141"/>
            <a:ext cx="4823878" cy="1905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058231" y="630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register schedule:</a:t>
            </a:r>
            <a:endParaRPr dirty="0"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create table register(</a:t>
            </a:r>
            <a:r>
              <a:rPr lang="en-US" sz="900" dirty="0" err="1"/>
              <a:t>std_id</a:t>
            </a:r>
            <a:r>
              <a:rPr lang="en-US" sz="900" dirty="0"/>
              <a:t> number ,foreign key(</a:t>
            </a:r>
            <a:r>
              <a:rPr lang="en-US" sz="900" dirty="0" err="1"/>
              <a:t>std_id</a:t>
            </a:r>
            <a:r>
              <a:rPr lang="en-US" sz="900" dirty="0"/>
              <a:t>)references std(</a:t>
            </a:r>
            <a:r>
              <a:rPr lang="en-US" sz="900" dirty="0" err="1"/>
              <a:t>std_id</a:t>
            </a:r>
            <a:r>
              <a:rPr lang="en-US" sz="900" dirty="0"/>
              <a:t>),</a:t>
            </a:r>
            <a:r>
              <a:rPr lang="en-US" sz="900" dirty="0" err="1"/>
              <a:t>course_id</a:t>
            </a:r>
            <a:r>
              <a:rPr lang="en-US" sz="900" dirty="0"/>
              <a:t> </a:t>
            </a:r>
            <a:r>
              <a:rPr lang="en-US" sz="900" dirty="0" err="1"/>
              <a:t>number,foreign</a:t>
            </a:r>
            <a:r>
              <a:rPr lang="en-US" sz="900" dirty="0"/>
              <a:t> key(</a:t>
            </a:r>
            <a:r>
              <a:rPr lang="en-US" sz="900" dirty="0" err="1"/>
              <a:t>course_id</a:t>
            </a:r>
            <a:r>
              <a:rPr lang="en-US" sz="900" dirty="0"/>
              <a:t>)references course(</a:t>
            </a:r>
            <a:r>
              <a:rPr lang="en-US" sz="900" dirty="0" err="1"/>
              <a:t>course_id</a:t>
            </a:r>
            <a:r>
              <a:rPr lang="en-US" sz="900" dirty="0"/>
              <a:t>) ,year </a:t>
            </a:r>
            <a:r>
              <a:rPr lang="en-US" sz="900" dirty="0" err="1"/>
              <a:t>number,sem</a:t>
            </a:r>
            <a:r>
              <a:rPr lang="en-US" sz="900" dirty="0"/>
              <a:t> number)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 insert into register values (431,1,2022,1)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insert into register  values (432,2,2022,1)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 insert into register values (433,3,2022,1)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 insert into register values (434,4,2022,1)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  select * from  register </a:t>
            </a:r>
            <a:endParaRPr sz="900" dirty="0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E7D73487-A271-F179-A151-FD51CF1E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711" y="2989852"/>
            <a:ext cx="2278577" cy="1958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420796" y="1068947"/>
            <a:ext cx="3739079" cy="21700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create table teach(</a:t>
            </a:r>
            <a:r>
              <a:rPr lang="en-US" sz="900" dirty="0" err="1"/>
              <a:t>col_id</a:t>
            </a:r>
            <a:r>
              <a:rPr lang="en-US" sz="900" dirty="0"/>
              <a:t> number, foreign key(</a:t>
            </a:r>
            <a:r>
              <a:rPr lang="en-US" sz="900" dirty="0" err="1"/>
              <a:t>col_id</a:t>
            </a:r>
            <a:r>
              <a:rPr lang="en-US" sz="900" dirty="0"/>
              <a:t>)references college(</a:t>
            </a:r>
            <a:r>
              <a:rPr lang="en-US" sz="900" dirty="0" err="1"/>
              <a:t>col_id</a:t>
            </a:r>
            <a:r>
              <a:rPr lang="en-US" sz="900" dirty="0"/>
              <a:t>),</a:t>
            </a:r>
            <a:r>
              <a:rPr lang="en-US" sz="900" dirty="0" err="1"/>
              <a:t>course_id</a:t>
            </a:r>
            <a:r>
              <a:rPr lang="en-US" sz="900" dirty="0"/>
              <a:t> </a:t>
            </a:r>
            <a:r>
              <a:rPr lang="en-US" sz="900" dirty="0" err="1"/>
              <a:t>number,foreign</a:t>
            </a:r>
            <a:r>
              <a:rPr lang="en-US" sz="900" dirty="0"/>
              <a:t> key(</a:t>
            </a:r>
            <a:r>
              <a:rPr lang="en-US" sz="900" dirty="0" err="1"/>
              <a:t>course_id</a:t>
            </a:r>
            <a:r>
              <a:rPr lang="en-US" sz="900" dirty="0"/>
              <a:t> )references course(</a:t>
            </a:r>
            <a:r>
              <a:rPr lang="en-US" sz="900" dirty="0" err="1"/>
              <a:t>course_id</a:t>
            </a:r>
            <a:r>
              <a:rPr lang="en-US" sz="900" dirty="0"/>
              <a:t> ),</a:t>
            </a:r>
            <a:r>
              <a:rPr lang="en-US" sz="900" dirty="0" err="1"/>
              <a:t>teach_number</a:t>
            </a:r>
            <a:r>
              <a:rPr lang="en-US" sz="900" dirty="0"/>
              <a:t> </a:t>
            </a:r>
            <a:r>
              <a:rPr lang="en-US" sz="900" dirty="0" err="1"/>
              <a:t>number,teach_name</a:t>
            </a:r>
            <a:r>
              <a:rPr lang="en-US" sz="900" dirty="0"/>
              <a:t> varchar2(20))</a:t>
            </a:r>
            <a:br>
              <a:rPr lang="en-US" sz="900" dirty="0"/>
            </a:br>
            <a:r>
              <a:rPr lang="en-US" sz="900" dirty="0"/>
              <a:t> insert into teach values (1,1,22,'Sara’)</a:t>
            </a:r>
            <a:br>
              <a:rPr lang="en-US" sz="900" dirty="0"/>
            </a:br>
            <a:r>
              <a:rPr lang="en-US" sz="900" dirty="0"/>
              <a:t> insert into teach values (2,2,23,'Reem’)</a:t>
            </a:r>
            <a:br>
              <a:rPr lang="en-US" sz="900" dirty="0"/>
            </a:br>
            <a:r>
              <a:rPr lang="en-US" sz="900" dirty="0"/>
              <a:t> insert into teach values (3,3,24,'Bushra’) </a:t>
            </a:r>
            <a:br>
              <a:rPr lang="en-US" sz="900" dirty="0"/>
            </a:br>
            <a:r>
              <a:rPr lang="en-US" sz="900" dirty="0"/>
              <a:t>insert into teach values (4,4,25,'Reema’)</a:t>
            </a:r>
            <a:br>
              <a:rPr lang="en-US" sz="900" dirty="0"/>
            </a:br>
            <a:r>
              <a:rPr lang="en-US" sz="900" dirty="0"/>
              <a:t> select * from  teach</a:t>
            </a:r>
            <a:endParaRPr sz="900" dirty="0"/>
          </a:p>
        </p:txBody>
      </p:sp>
      <p:sp>
        <p:nvSpPr>
          <p:cNvPr id="3" name="عنوان 2">
            <a:extLst>
              <a:ext uri="{FF2B5EF4-FFF2-40B4-BE49-F238E27FC236}">
                <a16:creationId xmlns:a16="http://schemas.microsoft.com/office/drawing/2014/main" id="{CB4165B6-A085-0D3A-9479-258113665CB3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588539" y="225381"/>
            <a:ext cx="7672500" cy="618186"/>
          </a:xfrm>
        </p:spPr>
        <p:txBody>
          <a:bodyPr/>
          <a:lstStyle/>
          <a:p>
            <a:r>
              <a:rPr lang="en-US" dirty="0"/>
              <a:t>Teach </a:t>
            </a:r>
            <a:r>
              <a:rPr lang="en-US" sz="3200" dirty="0"/>
              <a:t>schedule:</a:t>
            </a:r>
            <a:endParaRPr lang="ar-SA" dirty="0"/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847D4BD7-BD16-1328-84B7-54B4549B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604" y="2793622"/>
            <a:ext cx="3284505" cy="17070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862</Words>
  <Application>Microsoft Office PowerPoint</Application>
  <PresentationFormat>عرض على الشاشة (16:9)</PresentationFormat>
  <Paragraphs>53</Paragraphs>
  <Slides>10</Slides>
  <Notes>9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10</vt:i4>
      </vt:variant>
    </vt:vector>
  </HeadingPairs>
  <TitlesOfParts>
    <vt:vector size="19" baseType="lpstr">
      <vt:lpstr>Arial</vt:lpstr>
      <vt:lpstr>Open Sans</vt:lpstr>
      <vt:lpstr>Proxima Nova Semibold</vt:lpstr>
      <vt:lpstr>Fira Sans Extra Condensed Medium</vt:lpstr>
      <vt:lpstr>Overpass Black</vt:lpstr>
      <vt:lpstr>Josefin Sans</vt:lpstr>
      <vt:lpstr>Proxima Nova</vt:lpstr>
      <vt:lpstr>Aqua Marketing Plan by Slidego</vt:lpstr>
      <vt:lpstr>Slidesgo Final Pages</vt:lpstr>
      <vt:lpstr>SQL College of Computing Student Databases Project</vt:lpstr>
      <vt:lpstr>Steps:</vt:lpstr>
      <vt:lpstr>database tables:</vt:lpstr>
      <vt:lpstr>things used:</vt:lpstr>
      <vt:lpstr>student schedule:</vt:lpstr>
      <vt:lpstr>Course schedule:</vt:lpstr>
      <vt:lpstr>College schedule:</vt:lpstr>
      <vt:lpstr> register schedule:</vt:lpstr>
      <vt:lpstr>create table teach(col_id number, foreign key(col_id)references college(col_id),course_id number,foreign key(course_id )references course(course_id ),teach_number number,teach_name varchar2(20))  insert into teach values (1,1,22,'Sara’)  insert into teach values (2,2,23,'Reem’)  insert into teach values (3,3,24,'Bushra’)  insert into teach values (4,4,25,'Reema’)  select * from  teach</vt:lpstr>
      <vt:lpstr>عرض الارتباط بين جدوال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dc:creator>BUSHRA AL-HARTHI</dc:creator>
  <cp:lastModifiedBy>bsh bsh</cp:lastModifiedBy>
  <cp:revision>8</cp:revision>
  <dcterms:modified xsi:type="dcterms:W3CDTF">2023-05-09T20:17:19Z</dcterms:modified>
</cp:coreProperties>
</file>